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1"/>
  </p:notesMasterIdLst>
  <p:sldIdLst>
    <p:sldId id="2134805480" r:id="rId5"/>
    <p:sldId id="2134805528" r:id="rId6"/>
    <p:sldId id="2123258688" r:id="rId7"/>
    <p:sldId id="2134805504" r:id="rId8"/>
    <p:sldId id="2134805500" r:id="rId9"/>
    <p:sldId id="2134805481" r:id="rId10"/>
    <p:sldId id="2134805526" r:id="rId11"/>
    <p:sldId id="2134805515" r:id="rId12"/>
    <p:sldId id="2134805529" r:id="rId13"/>
    <p:sldId id="2134805521" r:id="rId14"/>
    <p:sldId id="2134805522" r:id="rId15"/>
    <p:sldId id="2134805523" r:id="rId16"/>
    <p:sldId id="2134805524" r:id="rId17"/>
    <p:sldId id="2134805525" r:id="rId18"/>
    <p:sldId id="2134805527" r:id="rId19"/>
    <p:sldId id="2134805514"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FF"/>
    <a:srgbClr val="E1F2FF"/>
    <a:srgbClr val="F3FA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5/26/2021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6</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7</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5/26/2021 4:22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5/26/2021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0.xml"/><Relationship Id="rId1" Type="http://schemas.openxmlformats.org/officeDocument/2006/relationships/tags" Target="../tags/tag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May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3" name="Picture 2">
            <a:extLst>
              <a:ext uri="{FF2B5EF4-FFF2-40B4-BE49-F238E27FC236}">
                <a16:creationId xmlns:a16="http://schemas.microsoft.com/office/drawing/2014/main" id="{BA49D4B1-7005-4297-98D7-BB5CE25027A4}"/>
              </a:ext>
            </a:extLst>
          </p:cNvPr>
          <p:cNvPicPr>
            <a:picLocks noChangeAspect="1"/>
          </p:cNvPicPr>
          <p:nvPr/>
        </p:nvPicPr>
        <p:blipFill>
          <a:blip r:embed="rId2"/>
          <a:stretch>
            <a:fillRect/>
          </a:stretch>
        </p:blipFill>
        <p:spPr>
          <a:xfrm>
            <a:off x="2426331" y="412531"/>
            <a:ext cx="7939888" cy="2261107"/>
          </a:xfrm>
          <a:prstGeom prst="rect">
            <a:avLst/>
          </a:prstGeom>
        </p:spPr>
      </p:pic>
      <p:sp>
        <p:nvSpPr>
          <p:cNvPr id="8" name="TextBox 7">
            <a:extLst>
              <a:ext uri="{FF2B5EF4-FFF2-40B4-BE49-F238E27FC236}">
                <a16:creationId xmlns:a16="http://schemas.microsoft.com/office/drawing/2014/main" id="{0C5607CC-95A4-46E2-B218-5677666797CA}"/>
              </a:ext>
            </a:extLst>
          </p:cNvPr>
          <p:cNvSpPr txBox="1"/>
          <p:nvPr/>
        </p:nvSpPr>
        <p:spPr>
          <a:xfrm>
            <a:off x="2290527" y="2673638"/>
            <a:ext cx="4195785" cy="387798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1</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TranslateTables</a:t>
            </a:r>
            <a:r>
              <a:rPr lang="en-US" sz="1400" b="0" i="0" u="none" strike="noStrike" baseline="0" dirty="0">
                <a:solidFill>
                  <a:srgbClr val="000099"/>
                </a:solidFill>
                <a:latin typeface="Calibri" panose="020F0502020204030204" pitchFamily="34" charset="0"/>
              </a:rPr>
              <a:t>.</a:t>
            </a:r>
            <a:r>
              <a:rPr lang="en-US" sz="1400" b="1" i="0" u="none" strike="noStrike" baseline="0" dirty="0">
                <a:solidFill>
                  <a:srgbClr val="000099"/>
                </a:solidFill>
                <a:latin typeface="Calibri" panose="020F0502020204030204" pitchFamily="34" charset="0"/>
              </a:rPr>
              <a:t>ps1</a:t>
            </a:r>
            <a:r>
              <a:rPr lang="en-US" sz="1400" b="0" i="0" u="none" strike="noStrike" baseline="0" dirty="0">
                <a:solidFill>
                  <a:srgbClr val="000099"/>
                </a:solidFill>
                <a:latin typeface="Calibri" panose="020F0502020204030204" pitchFamily="34" charset="0"/>
              </a:rPr>
              <a:t>” (Inside folder 1_Translate folder)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Azure Synapse Create Table Statement (DDLs) stored in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format.</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a:solidFill>
                  <a:srgbClr val="000099"/>
                </a:solidFill>
                <a:latin typeface="Calibri" panose="020F0502020204030204" pitchFamily="34" charset="0"/>
              </a:rPr>
              <a:t>	SourceToTargetTablesConfig.xlsx</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translate_config.json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Look for T-SQL Scripts “</a:t>
            </a:r>
            <a:r>
              <a:rPr lang="en-US" sz="1400" b="1" i="0" u="none" strike="noStrike" baseline="0" dirty="0" err="1">
                <a:solidFill>
                  <a:srgbClr val="000099"/>
                </a:solidFill>
                <a:latin typeface="Calibri" panose="020F0502020204030204" pitchFamily="34" charset="0"/>
              </a:rPr>
              <a:t>GenerateSourceToTargetConfig</a:t>
            </a:r>
            <a:r>
              <a:rPr lang="en-US" sz="1400" b="0" i="0" u="none" strike="noStrike" baseline="0" dirty="0" err="1">
                <a:solidFill>
                  <a:srgbClr val="000099"/>
                </a:solidFill>
                <a:latin typeface="Calibri" panose="020F0502020204030204" pitchFamily="34" charset="0"/>
              </a:rPr>
              <a:t>.</a:t>
            </a:r>
            <a:r>
              <a:rPr lang="en-US" sz="1400" b="1"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in the Utilities Subfolder to create starter SourceToTargetTablesConfig.xlsx. </a:t>
            </a:r>
            <a:endParaRPr lang="en-US" sz="1400" dirty="0">
              <a:solidFill>
                <a:srgbClr val="000099"/>
              </a:solidFill>
            </a:endParaRPr>
          </a:p>
        </p:txBody>
      </p:sp>
      <p:sp>
        <p:nvSpPr>
          <p:cNvPr id="9" name="TextBox 8">
            <a:extLst>
              <a:ext uri="{FF2B5EF4-FFF2-40B4-BE49-F238E27FC236}">
                <a16:creationId xmlns:a16="http://schemas.microsoft.com/office/drawing/2014/main" id="{3FF4FE03-845B-4B58-8841-976D4942715C}"/>
              </a:ext>
            </a:extLst>
          </p:cNvPr>
          <p:cNvSpPr txBox="1"/>
          <p:nvPr/>
        </p:nvSpPr>
        <p:spPr>
          <a:xfrm>
            <a:off x="7179341" y="2681719"/>
            <a:ext cx="4743381" cy="4093428"/>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2</a:t>
            </a:r>
          </a:p>
          <a:p>
            <a:pPr marR="0" algn="l" rtl="0"/>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Azure Synapse Table DDL files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stored in one file folder, which were generated by Task1.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Tables will be created in Azure Synapse Dedicated SQL Pool.</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“Create Schema” and “Create Table Permission" in Azure Synapse SQL Pool.</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9899801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B81B112C-1FC4-4CEA-82D9-EF4B18B6131E}"/>
              </a:ext>
            </a:extLst>
          </p:cNvPr>
          <p:cNvPicPr>
            <a:picLocks noChangeAspect="1"/>
          </p:cNvPicPr>
          <p:nvPr/>
        </p:nvPicPr>
        <p:blipFill>
          <a:blip r:embed="rId2"/>
          <a:stretch>
            <a:fillRect/>
          </a:stretch>
        </p:blipFill>
        <p:spPr>
          <a:xfrm>
            <a:off x="2285666" y="711293"/>
            <a:ext cx="3466305" cy="4910172"/>
          </a:xfrm>
          <a:prstGeom prst="rect">
            <a:avLst/>
          </a:prstGeom>
        </p:spPr>
      </p:pic>
      <p:sp>
        <p:nvSpPr>
          <p:cNvPr id="5" name="TextBox 4">
            <a:extLst>
              <a:ext uri="{FF2B5EF4-FFF2-40B4-BE49-F238E27FC236}">
                <a16:creationId xmlns:a16="http://schemas.microsoft.com/office/drawing/2014/main" id="{E4525267-4A5E-4E97-8CA2-250BF2E22656}"/>
              </a:ext>
            </a:extLst>
          </p:cNvPr>
          <p:cNvSpPr txBox="1"/>
          <p:nvPr/>
        </p:nvSpPr>
        <p:spPr>
          <a:xfrm>
            <a:off x="6051823" y="1258265"/>
            <a:ext cx="4940175" cy="452431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ExportSourceData.ps1</a:t>
            </a:r>
            <a:r>
              <a:rPr lang="en-US" sz="1400" b="0" i="0" u="none" strike="noStrike" baseline="0" dirty="0">
                <a:solidFill>
                  <a:srgbClr val="000099"/>
                </a:solidFill>
                <a:latin typeface="Calibri" panose="020F0502020204030204" pitchFamily="34" charset="0"/>
              </a:rPr>
              <a:t>” (Inside 2_ExportSourceData).</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Data files in .csv format are produced and saved into local storage.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 </a:t>
            </a:r>
            <a:r>
              <a:rPr lang="en-US" sz="1400" b="0" i="0" u="none" strike="noStrike" baseline="0" dirty="0">
                <a:solidFill>
                  <a:srgbClr val="000099"/>
                </a:solidFill>
                <a:latin typeface="Calibri" panose="020F0502020204030204" pitchFamily="34" charset="0"/>
              </a:rPr>
              <a:t>needed (Sample(s) are provided):</a:t>
            </a:r>
          </a:p>
          <a:p>
            <a:pPr marR="0" algn="l" rtl="0"/>
            <a:r>
              <a:rPr lang="en-US" sz="1400" b="0" i="0" u="none" strike="noStrike" baseline="0" dirty="0">
                <a:solidFill>
                  <a:srgbClr val="000099"/>
                </a:solidFill>
                <a:latin typeface="Calibri" panose="020F0502020204030204" pitchFamily="34" charset="0"/>
              </a:rPr>
              <a:t>	ExportTablesConfig.csv</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 </a:t>
            </a:r>
            <a:r>
              <a:rPr lang="en-US" sz="1400" b="0" i="0" u="none" strike="noStrike" baseline="0" dirty="0">
                <a:solidFill>
                  <a:srgbClr val="000099"/>
                </a:solidFill>
                <a:latin typeface="Calibri" panose="020F0502020204030204" pitchFamily="34" charset="0"/>
              </a:rPr>
              <a:t>You need </a:t>
            </a:r>
            <a:r>
              <a:rPr lang="en-US" sz="1400" b="1" i="0" u="none" strike="noStrike" baseline="0" dirty="0" err="1">
                <a:solidFill>
                  <a:srgbClr val="000099"/>
                </a:solidFill>
                <a:latin typeface="Calibri" panose="020F0502020204030204" pitchFamily="34" charset="0"/>
              </a:rPr>
              <a:t>bcp</a:t>
            </a:r>
            <a:r>
              <a:rPr lang="en-US" sz="1400" b="1" i="0" u="none" strike="noStrike" baseline="0" dirty="0">
                <a:solidFill>
                  <a:srgbClr val="000099"/>
                </a:solidFill>
                <a:latin typeface="Calibri" panose="020F0502020204030204" pitchFamily="34" charset="0"/>
              </a:rPr>
              <a:t> utility</a:t>
            </a:r>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bcp.exe)</a:t>
            </a:r>
            <a:r>
              <a:rPr lang="en-US" sz="1400" b="0" i="0" u="none" strike="noStrike" baseline="0" dirty="0">
                <a:solidFill>
                  <a:srgbClr val="000099"/>
                </a:solidFill>
                <a:latin typeface="Calibri" panose="020F0502020204030204" pitchFamily="34" charset="0"/>
              </a:rPr>
              <a:t> for this. If you have SQL server installed, you may find it in this location: C:\Program Files\Microsoft SQL Server\Client SDK\ODBC\130\Tools\</a:t>
            </a:r>
            <a:r>
              <a:rPr lang="en-US" sz="1400" b="0" i="0" u="none" strike="noStrike" baseline="0" dirty="0" err="1">
                <a:solidFill>
                  <a:srgbClr val="000099"/>
                </a:solidFill>
                <a:latin typeface="Calibri" panose="020F0502020204030204" pitchFamily="34" charset="0"/>
              </a:rPr>
              <a:t>Binn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If you are not able to find bcp.exe, you can download a copy from </a:t>
            </a:r>
          </a:p>
          <a:p>
            <a:pPr marR="0" algn="l" rtl="0"/>
            <a:r>
              <a:rPr lang="en-US" sz="1400" b="0" i="0" u="none" strike="noStrike" baseline="0" dirty="0">
                <a:solidFill>
                  <a:srgbClr val="000099"/>
                </a:solidFill>
                <a:latin typeface="Calibri" panose="020F0502020204030204" pitchFamily="34" charset="0"/>
              </a:rPr>
              <a:t>https://docs.microsoft.com/en-us/sql/tools/bcp-utility?view=sql-server-ver15</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30186193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89A83459-1BA3-4ADB-8FAC-3B4E42F1E02A}"/>
              </a:ext>
            </a:extLst>
          </p:cNvPr>
          <p:cNvSpPr txBox="1"/>
          <p:nvPr/>
        </p:nvSpPr>
        <p:spPr>
          <a:xfrm>
            <a:off x="2821658" y="3302180"/>
            <a:ext cx="7671307" cy="2800767"/>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(If using 3_LoadDataIntoAzureStorage) </a:t>
            </a:r>
          </a:p>
          <a:p>
            <a:pPr marR="0" algn="l" rtl="0"/>
            <a:endParaRPr lang="en-US" sz="1400" b="1"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LoadDataIntoAzureStorage.ps1</a:t>
            </a:r>
            <a:r>
              <a:rPr lang="en-US" sz="1400" b="0" i="0" u="none" strike="noStrike" baseline="0" dirty="0">
                <a:solidFill>
                  <a:srgbClr val="000099"/>
                </a:solidFill>
                <a:latin typeface="Calibri" panose="020F0502020204030204" pitchFamily="34" charset="0"/>
              </a:rPr>
              <a:t>” (inside folder 3_LoadDataIntoAzureStorage)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None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in Data Files are uploaded to Azure Storage (Data Lake Store or Blob 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The user needs to have the permission of “Storage Blob Data Contributor”</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400DCA5F-D41B-4FE6-B55A-C357251765A6}"/>
              </a:ext>
            </a:extLst>
          </p:cNvPr>
          <p:cNvPicPr>
            <a:picLocks noChangeAspect="1"/>
          </p:cNvPicPr>
          <p:nvPr/>
        </p:nvPicPr>
        <p:blipFill>
          <a:blip r:embed="rId2"/>
          <a:stretch>
            <a:fillRect/>
          </a:stretch>
        </p:blipFill>
        <p:spPr>
          <a:xfrm>
            <a:off x="2534970" y="650926"/>
            <a:ext cx="7512863" cy="2436286"/>
          </a:xfrm>
          <a:prstGeom prst="rect">
            <a:avLst/>
          </a:prstGeom>
        </p:spPr>
      </p:pic>
    </p:spTree>
    <p:extLst>
      <p:ext uri="{BB962C8B-B14F-4D97-AF65-F5344CB8AC3E}">
        <p14:creationId xmlns:p14="http://schemas.microsoft.com/office/powerpoint/2010/main" val="1641761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601864B2-EAAD-46D8-83E8-CBFB69C06B2F}"/>
              </a:ext>
            </a:extLst>
          </p:cNvPr>
          <p:cNvSpPr txBox="1"/>
          <p:nvPr/>
        </p:nvSpPr>
        <p:spPr>
          <a:xfrm>
            <a:off x="2296555" y="2796107"/>
            <a:ext cx="9364307" cy="3662541"/>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folder 4_GenerateCopyIntoScripts)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T-SQL COPY Script for Each Table (in the form of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files)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(1)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(recommended) or </a:t>
            </a:r>
            <a:r>
              <a:rPr lang="en-US" sz="1400" b="0" i="0" u="none" strike="noStrike" baseline="0" dirty="0" err="1">
                <a:solidFill>
                  <a:srgbClr val="000099"/>
                </a:solidFill>
                <a:latin typeface="Calibri" panose="020F0502020204030204" pitchFamily="34" charset="0"/>
              </a:rPr>
              <a:t>key_csv.json</a:t>
            </a:r>
            <a:r>
              <a:rPr lang="en-US" sz="1400" b="0" i="0" u="none" strike="noStrike" baseline="0" dirty="0">
                <a:solidFill>
                  <a:srgbClr val="000099"/>
                </a:solidFill>
                <a:latin typeface="Calibri" panose="020F0502020204030204" pitchFamily="34" charset="0"/>
              </a:rPr>
              <a:t> (this requires Storage Account Key, not recommended but can be used for quick testing)</a:t>
            </a:r>
          </a:p>
          <a:p>
            <a:pPr marR="0" algn="l" rtl="0"/>
            <a:r>
              <a:rPr lang="en-US" sz="1400" b="0" i="0" u="none" strike="noStrike" baseline="0" dirty="0">
                <a:solidFill>
                  <a:srgbClr val="000099"/>
                </a:solidFill>
                <a:latin typeface="Calibri" panose="020F0502020204030204" pitchFamily="34" charset="0"/>
              </a:rPr>
              <a:t>(2) TablesConfig.csv: This is a table list with information needed for each T-SQL Copy script.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If using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file, and the Azure Storage was created independently (not as part of the Azure Synapse Workspace Creation), you will need to set up Azure Synapse Workspace as a managed instance, for the Scripts to work. See instruction in top of the “GenerateCopyIntoScripts.ps1”. In addition, you can find sample PowerShell script “</a:t>
            </a:r>
            <a:r>
              <a:rPr lang="en-US" sz="1400" b="1" i="0" u="none" strike="noStrike" baseline="0" dirty="0">
                <a:solidFill>
                  <a:srgbClr val="000099"/>
                </a:solidFill>
                <a:latin typeface="Calibri" panose="020F0502020204030204" pitchFamily="34" charset="0"/>
              </a:rPr>
              <a:t>SetManagedIdentity.ps1</a:t>
            </a:r>
            <a:r>
              <a:rPr lang="en-US" sz="1400" b="0" i="0" u="none" strike="noStrike" baseline="0" dirty="0">
                <a:solidFill>
                  <a:srgbClr val="000099"/>
                </a:solidFill>
                <a:latin typeface="Calibri" panose="020F0502020204030204" pitchFamily="34" charset="0"/>
              </a:rPr>
              <a:t>” (inside subfolder Utilities) to set up Managed Instance.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Sample configuration files are provided for data file formats other than CSV: parquet and orc. However, these file formats are not tested. </a:t>
            </a:r>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A655E05A-F27C-4BD8-863F-F4AD346E033F}"/>
              </a:ext>
            </a:extLst>
          </p:cNvPr>
          <p:cNvPicPr>
            <a:picLocks noChangeAspect="1"/>
          </p:cNvPicPr>
          <p:nvPr/>
        </p:nvPicPr>
        <p:blipFill>
          <a:blip r:embed="rId2"/>
          <a:stretch>
            <a:fillRect/>
          </a:stretch>
        </p:blipFill>
        <p:spPr>
          <a:xfrm>
            <a:off x="3352626" y="425727"/>
            <a:ext cx="6470384" cy="2144566"/>
          </a:xfrm>
          <a:prstGeom prst="rect">
            <a:avLst/>
          </a:prstGeom>
        </p:spPr>
      </p:pic>
    </p:spTree>
    <p:extLst>
      <p:ext uri="{BB962C8B-B14F-4D97-AF65-F5344CB8AC3E}">
        <p14:creationId xmlns:p14="http://schemas.microsoft.com/office/powerpoint/2010/main" val="21010892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8B4EE45D-F397-49C0-9877-129EF3C4EA6A}"/>
              </a:ext>
            </a:extLst>
          </p:cNvPr>
          <p:cNvPicPr>
            <a:picLocks noChangeAspect="1"/>
          </p:cNvPicPr>
          <p:nvPr/>
        </p:nvPicPr>
        <p:blipFill>
          <a:blip r:embed="rId2"/>
          <a:stretch>
            <a:fillRect/>
          </a:stretch>
        </p:blipFill>
        <p:spPr>
          <a:xfrm>
            <a:off x="2797522" y="207074"/>
            <a:ext cx="6159994" cy="3323989"/>
          </a:xfrm>
          <a:prstGeom prst="rect">
            <a:avLst/>
          </a:prstGeom>
        </p:spPr>
      </p:pic>
      <p:sp>
        <p:nvSpPr>
          <p:cNvPr id="5" name="TextBox 4">
            <a:extLst>
              <a:ext uri="{FF2B5EF4-FFF2-40B4-BE49-F238E27FC236}">
                <a16:creationId xmlns:a16="http://schemas.microsoft.com/office/drawing/2014/main" id="{24734561-E550-4DF6-A5DB-C06DE9D71DDD}"/>
              </a:ext>
            </a:extLst>
          </p:cNvPr>
          <p:cNvSpPr txBox="1"/>
          <p:nvPr/>
        </p:nvSpPr>
        <p:spPr>
          <a:xfrm>
            <a:off x="2296556" y="3658922"/>
            <a:ext cx="9165132" cy="2585323"/>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T-SQL script (Copy Into) generated by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Module 4_GenerateCopyIntoScripts) stored in one file folder.</a:t>
            </a:r>
            <a:endParaRPr lang="en-US" sz="1400" b="1"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is imported to Azure Synapse Tables (Dedicated SQL Pool).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a:t>
            </a:r>
            <a:r>
              <a:rPr lang="en-US" sz="1400" b="0" i="0" u="none" strike="noStrike" baseline="0" dirty="0" err="1">
                <a:solidFill>
                  <a:srgbClr val="000099"/>
                </a:solidFill>
                <a:latin typeface="Calibri" panose="020F0502020204030204" pitchFamily="34" charset="0"/>
              </a:rPr>
              <a:t>sql_synapse.json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“Write Data” Permission" in Azure Synapse SQL Pool.</a:t>
            </a:r>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888768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1A3-7331-4E46-91D0-63B85446AF2B}"/>
              </a:ext>
            </a:extLst>
          </p:cNvPr>
          <p:cNvSpPr>
            <a:spLocks noGrp="1"/>
          </p:cNvSpPr>
          <p:nvPr>
            <p:ph type="title"/>
          </p:nvPr>
        </p:nvSpPr>
        <p:spPr>
          <a:xfrm>
            <a:off x="2143936" y="2536366"/>
            <a:ext cx="5986076" cy="553998"/>
          </a:xfrm>
        </p:spPr>
        <p:txBody>
          <a:bodyPr/>
          <a:lstStyle/>
          <a:p>
            <a:r>
              <a:rPr lang="en-US" sz="3600" dirty="0"/>
              <a:t>Demo or Demo Recording </a:t>
            </a:r>
          </a:p>
        </p:txBody>
      </p:sp>
    </p:spTree>
    <p:extLst>
      <p:ext uri="{BB962C8B-B14F-4D97-AF65-F5344CB8AC3E}">
        <p14:creationId xmlns:p14="http://schemas.microsoft.com/office/powerpoint/2010/main" val="17198372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3003566836"/>
              </p:ext>
            </p:extLst>
          </p:nvPr>
        </p:nvGraphicFramePr>
        <p:xfrm>
          <a:off x="579438" y="1585504"/>
          <a:ext cx="7722590" cy="4134180"/>
        </p:xfrm>
        <a:graphic>
          <a:graphicData uri="http://schemas.openxmlformats.org/drawingml/2006/table">
            <a:tbl>
              <a:tblPr firstRow="1" bandRow="1">
                <a:tableStyleId>{5C22544A-7EE6-4342-B048-85BDC9FD1C3A}</a:tableStyleId>
              </a:tblPr>
              <a:tblGrid>
                <a:gridCol w="7722590">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is it related to Azure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Code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Data Lake Store</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84200" y="355243"/>
            <a:ext cx="4384790" cy="984885"/>
          </a:xfrm>
        </p:spPr>
        <p:txBody>
          <a:bodyPr/>
          <a:lstStyle/>
          <a:p>
            <a:r>
              <a:rPr lang="en-US" sz="3200" dirty="0" err="1">
                <a:cs typeface="Segoe UI"/>
              </a:rPr>
              <a:t>SqlToSynapse</a:t>
            </a:r>
            <a:r>
              <a:rPr lang="en-US" sz="3200" dirty="0">
                <a:cs typeface="Segoe UI"/>
              </a:rPr>
              <a:t> Migration Accelerator  (Scripts) </a:t>
            </a:r>
            <a:endParaRPr lang="ru-RU" sz="32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584200" y="1680130"/>
            <a:ext cx="4516345" cy="4050276"/>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utilities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 (Code Migration)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Export SQL Server Data</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Data Lake Store (or Blob Storge)</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Import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Execute T-SQL Copy Import Scripts to Import Data into Azure Synapse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895384" y="457200"/>
            <a:ext cx="7043596" cy="6284734"/>
          </a:xfrm>
          <a:prstGeom prst="rect">
            <a:avLst/>
          </a:prstGeom>
          <a:noFill/>
        </p:spPr>
        <p:txBody>
          <a:bodyPr wrap="square" lIns="0" tIns="0" rIns="0" bIns="0" rtlCol="0">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this utility when we already have Azure Pathway?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This utility is complementary to Azure Pathway. Azure Pathway does not perform data migration today. We designed and implemented 5 modules to complete the end-to-end tasks of tables migration and data migration. Please check the latest release of Azure Pathway for more advanced SQL Server code translation capabilities. </a:t>
            </a:r>
          </a:p>
          <a:p>
            <a:pPr marL="0" marR="0">
              <a:lnSpc>
                <a:spcPct val="120000"/>
              </a:lnSpc>
              <a:spcBef>
                <a:spcPts val="0"/>
              </a:spcBef>
              <a:spcAft>
                <a:spcPts val="0"/>
              </a:spcAft>
            </a:pPr>
            <a:endParaRPr lang="en-US"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to execute all translated code by Azure Pathway or other methods</a:t>
            </a: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newest release of Azure Pathway so you can use the best available functions. </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8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8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In addition, </a:t>
            </a: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to Azure Synapse migrations. After the code is translated, and data is exported out of source systems, the rest of the tasks are the same. Therefore module 3-5 can be utilized for any of those migrations.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What are in the Utilities? </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449184"/>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8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that are relevant to SQL server to Azure Synapse migration. </a:t>
            </a:r>
          </a:p>
          <a:p>
            <a:pPr marL="0" marR="0">
              <a:lnSpc>
                <a:spcPct val="115000"/>
              </a:lnSpc>
              <a:spcBef>
                <a:spcPts val="600"/>
              </a:spcBef>
              <a:spcAft>
                <a:spcPts val="600"/>
              </a:spcAft>
            </a:pPr>
            <a:r>
              <a:rPr lang="en-US" sz="1800" dirty="0">
                <a:effectLst/>
                <a:latin typeface="Segoe UI" panose="020B0502040204020203" pitchFamily="34" charset="0"/>
                <a:ea typeface="SimSun" panose="02010600030101010101" pitchFamily="2" charset="-122"/>
                <a:cs typeface="Times New Roman" panose="02020603050405020304" pitchFamily="18" charset="0"/>
              </a:rPr>
              <a:t>The five modules are summarized as below:</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1_TranslateMetaData</a:t>
            </a:r>
            <a:r>
              <a:rPr lang="en-US" sz="18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8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8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2_ExportSourceData</a:t>
            </a:r>
            <a:r>
              <a:rPr lang="en-US" sz="18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8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 (Blob Storage or Azure Data Lake Store).</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8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8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8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8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8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8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any other scripts such as create/update statistics or indexes. In fact, this module is designed to run any SQL scripts in a folder. </a:t>
            </a:r>
          </a:p>
          <a:p>
            <a:pPr algn="l"/>
            <a:endParaRPr lang="en-US" sz="2000" dirty="0" err="1">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800" dirty="0"/>
              <a:t>SQL Server to Synapse Migration Tasks Carried out by Five PowerShell Scripts (Modules) </a:t>
            </a:r>
            <a:endParaRPr lang="en-US" sz="18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878CF3AE-ACE1-4E42-B090-F37AD9B4D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60" y="805758"/>
            <a:ext cx="8757378" cy="5856271"/>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C:\migratemaster\modules\1_TranslateMetaData\TranslateMetaData.ps1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830997"/>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Need to Download and Install </a:t>
            </a:r>
            <a:r>
              <a:rPr lang="en-US" sz="1800" b="1" i="0" u="none" strike="noStrike" baseline="0" dirty="0" err="1">
                <a:solidFill>
                  <a:srgbClr val="0000FF"/>
                </a:solidFill>
                <a:latin typeface="Calibri" panose="020F0502020204030204" pitchFamily="34" charset="0"/>
              </a:rPr>
              <a:t>AzCopy</a:t>
            </a:r>
            <a:r>
              <a:rPr lang="en-US" sz="1800" b="1" i="0" u="none" strike="noStrike" baseline="0" dirty="0">
                <a:solidFill>
                  <a:srgbClr val="0000FF"/>
                </a:solidFill>
                <a:latin typeface="Calibri" panose="020F0502020204030204" pitchFamily="34" charset="0"/>
              </a:rPr>
              <a:t>:</a:t>
            </a: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0EF7E03B-5026-41CA-A8FD-2FF885C6C0AA}">
  <ds:schemaRefs>
    <ds:schemaRef ds:uri="10b8485d-8343-458f-997f-eb14a276c7b0"/>
    <ds:schemaRef ds:uri="cb876bba-6d2b-433c-92f1-7b06ddfde2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190</TotalTime>
  <Words>1951</Words>
  <Application>Microsoft Office PowerPoint</Application>
  <PresentationFormat>Widescreen</PresentationFormat>
  <Paragraphs>185</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vt:lpstr>
      <vt:lpstr>SqlToSynapse Migration Accelerator  (Scripts) </vt:lpstr>
      <vt:lpstr>Complementary to Azure Pathway </vt:lpstr>
      <vt:lpstr>What are in the Utilities? </vt:lpstr>
      <vt:lpstr>SQL Server to Synapse Migration Tasks Carried out by Five PowerShell Scripts (Modules) </vt:lpstr>
      <vt:lpstr>What Do I need to Use the Utilities? </vt:lpstr>
      <vt:lpstr>To Test the Scripts with an actual SQL Server &amp; Azure Synapse </vt:lpstr>
      <vt:lpstr>PowerPoint Presentation</vt:lpstr>
      <vt:lpstr>PowerPoint Presentation</vt:lpstr>
      <vt:lpstr>PowerPoint Presentation</vt:lpstr>
      <vt:lpstr>PowerPoint Presentation</vt:lpstr>
      <vt:lpstr>PowerPoint Presentation</vt:lpstr>
      <vt:lpstr>Demo or Demo Recording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100</cp:revision>
  <dcterms:created xsi:type="dcterms:W3CDTF">2020-08-13T21:10:22Z</dcterms:created>
  <dcterms:modified xsi:type="dcterms:W3CDTF">2021-05-26T20:25:06Z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